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8"/>
  </p:notesMasterIdLst>
  <p:handoutMasterIdLst>
    <p:handoutMasterId r:id="rId119"/>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528" r:id="rId42"/>
    <p:sldId id="531" r:id="rId43"/>
    <p:sldId id="532" r:id="rId44"/>
    <p:sldId id="529" r:id="rId45"/>
    <p:sldId id="530" r:id="rId46"/>
    <p:sldId id="471" r:id="rId47"/>
    <p:sldId id="472" r:id="rId48"/>
    <p:sldId id="473" r:id="rId49"/>
    <p:sldId id="378" r:id="rId50"/>
    <p:sldId id="460" r:id="rId51"/>
    <p:sldId id="461" r:id="rId52"/>
    <p:sldId id="462" r:id="rId53"/>
    <p:sldId id="463" r:id="rId54"/>
    <p:sldId id="464" r:id="rId55"/>
    <p:sldId id="465" r:id="rId56"/>
    <p:sldId id="466" r:id="rId57"/>
    <p:sldId id="467" r:id="rId58"/>
    <p:sldId id="468" r:id="rId59"/>
    <p:sldId id="469" r:id="rId60"/>
    <p:sldId id="470" r:id="rId61"/>
    <p:sldId id="423" r:id="rId62"/>
    <p:sldId id="474" r:id="rId63"/>
    <p:sldId id="475" r:id="rId64"/>
    <p:sldId id="476" r:id="rId65"/>
    <p:sldId id="477" r:id="rId66"/>
    <p:sldId id="514" r:id="rId67"/>
    <p:sldId id="478" r:id="rId68"/>
    <p:sldId id="387" r:id="rId69"/>
    <p:sldId id="479" r:id="rId70"/>
    <p:sldId id="480" r:id="rId71"/>
    <p:sldId id="481" r:id="rId72"/>
    <p:sldId id="482" r:id="rId73"/>
    <p:sldId id="483" r:id="rId74"/>
    <p:sldId id="484" r:id="rId75"/>
    <p:sldId id="485" r:id="rId76"/>
    <p:sldId id="486" r:id="rId77"/>
    <p:sldId id="487" r:id="rId78"/>
    <p:sldId id="521" r:id="rId79"/>
    <p:sldId id="488" r:id="rId80"/>
    <p:sldId id="390" r:id="rId81"/>
    <p:sldId id="489" r:id="rId82"/>
    <p:sldId id="490" r:id="rId83"/>
    <p:sldId id="491" r:id="rId84"/>
    <p:sldId id="492" r:id="rId85"/>
    <p:sldId id="493" r:id="rId86"/>
    <p:sldId id="494" r:id="rId87"/>
    <p:sldId id="495" r:id="rId88"/>
    <p:sldId id="496" r:id="rId89"/>
    <p:sldId id="497" r:id="rId90"/>
    <p:sldId id="499" r:id="rId91"/>
    <p:sldId id="392" r:id="rId92"/>
    <p:sldId id="500" r:id="rId93"/>
    <p:sldId id="501" r:id="rId94"/>
    <p:sldId id="502" r:id="rId95"/>
    <p:sldId id="503" r:id="rId96"/>
    <p:sldId id="504" r:id="rId97"/>
    <p:sldId id="505" r:id="rId98"/>
    <p:sldId id="506" r:id="rId99"/>
    <p:sldId id="507" r:id="rId100"/>
    <p:sldId id="508" r:id="rId101"/>
    <p:sldId id="510" r:id="rId102"/>
    <p:sldId id="509" r:id="rId103"/>
    <p:sldId id="511" r:id="rId104"/>
    <p:sldId id="512" r:id="rId105"/>
    <p:sldId id="407" r:id="rId106"/>
    <p:sldId id="513" r:id="rId107"/>
    <p:sldId id="515" r:id="rId108"/>
    <p:sldId id="516" r:id="rId109"/>
    <p:sldId id="517" r:id="rId110"/>
    <p:sldId id="518" r:id="rId111"/>
    <p:sldId id="519" r:id="rId112"/>
    <p:sldId id="520" r:id="rId113"/>
    <p:sldId id="428" r:id="rId114"/>
    <p:sldId id="442" r:id="rId115"/>
    <p:sldId id="443" r:id="rId116"/>
    <p:sldId id="409" r:id="rId1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74"/>
    <p:restoredTop sz="84066"/>
  </p:normalViewPr>
  <p:slideViewPr>
    <p:cSldViewPr>
      <p:cViewPr varScale="1">
        <p:scale>
          <a:sx n="81" d="100"/>
          <a:sy n="81" d="100"/>
        </p:scale>
        <p:origin x="780"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7/18/2017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61</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code.pyret.org/editor#share=0BzzMl1BJlJDkSXNaU185LVZ3VE0"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hyperlink" Target="https://code.pyret.org/editor#share=0BzzMl1BJlJDkR2JlQzdIRXdZemM"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code.pyret.org/editor#share=0BzzMl1BJlJDkM0dQODJZVHBVSjQ"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eg"/></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8.tiff"/><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code.pyret.org/editor#share=0BzzMl1BJlJDkZmxmNkliQ3RFZ2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code.pyret.org/editor#share=0BzzMl1BJlJDkLVduMEtsSFRKLVE"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code.pyret.org/editor#share=0BzzMl1BJlJDkek5OQWtzVFdkaWc"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code.pyret.org/editor#share=0BzzMl1BJlJDkWk01QktmVXZzS1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code.pyret.org/editor#share=0BzzMl1BJlJDkNnlKOE84QUlUZV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20.tif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hyperlink" Target="https://code.pyret.org/editor#share=0BzzMl1BJlJDkWmcycFB1WTVRc3M" TargetMode="Externa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code.pyret.org/editor#share=0BzzMl1BJlJDkQ3c4SDlDS1BaLWM"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hyperlink" Target="https://code.pyret.org/editor#share=0BzzMl1BJlJDkNkEtSXdzeXUyMGs" TargetMode="Externa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code.pyret.org/editor#share=0BzzMl1BJlJDkSXNaU185LVZ3VE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45847">
                  <a:extLst>
                    <a:ext uri="{9D8B030D-6E8A-4147-A177-3AD203B41FA5}">
                      <a16:colId xmlns:a16="http://schemas.microsoft.com/office/drawing/2014/main" val="20002"/>
                    </a:ext>
                  </a:extLst>
                </a:gridCol>
                <a:gridCol w="742976">
                  <a:extLst>
                    <a:ext uri="{9D8B030D-6E8A-4147-A177-3AD203B41FA5}">
                      <a16:colId xmlns:a16="http://schemas.microsoft.com/office/drawing/2014/main" val="20003"/>
                    </a:ext>
                  </a:extLst>
                </a:gridCol>
                <a:gridCol w="742976">
                  <a:extLst>
                    <a:ext uri="{9D8B030D-6E8A-4147-A177-3AD203B41FA5}">
                      <a16:colId xmlns:a16="http://schemas.microsoft.com/office/drawing/2014/main" val="20004"/>
                    </a:ext>
                  </a:extLst>
                </a:gridCol>
                <a:gridCol w="430402">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00945">
                  <a:extLst>
                    <a:ext uri="{9D8B030D-6E8A-4147-A177-3AD203B41FA5}">
                      <a16:colId xmlns:a16="http://schemas.microsoft.com/office/drawing/2014/main" val="20002"/>
                    </a:ext>
                  </a:extLst>
                </a:gridCol>
                <a:gridCol w="632631">
                  <a:extLst>
                    <a:ext uri="{9D8B030D-6E8A-4147-A177-3AD203B41FA5}">
                      <a16:colId xmlns:a16="http://schemas.microsoft.com/office/drawing/2014/main" val="20003"/>
                    </a:ext>
                  </a:extLst>
                </a:gridCol>
                <a:gridCol w="729708">
                  <a:extLst>
                    <a:ext uri="{9D8B030D-6E8A-4147-A177-3AD203B41FA5}">
                      <a16:colId xmlns:a16="http://schemas.microsoft.com/office/drawing/2014/main" val="20004"/>
                    </a:ext>
                  </a:extLst>
                </a:gridCol>
                <a:gridCol w="422716">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val="20000"/>
                    </a:ext>
                  </a:extLst>
                </a:gridCol>
                <a:gridCol w="658368">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B48F-4DB9-482B-A1C2-6528C497E062}"/>
              </a:ext>
            </a:extLst>
          </p:cNvPr>
          <p:cNvSpPr>
            <a:spLocks noGrp="1"/>
          </p:cNvSpPr>
          <p:nvPr>
            <p:ph type="title"/>
          </p:nvPr>
        </p:nvSpPr>
        <p:spPr/>
        <p:txBody>
          <a:bodyPr/>
          <a:lstStyle/>
          <a:p>
            <a:r>
              <a:rPr lang="en-US" dirty="0"/>
              <a:t>Review - Contracts</a:t>
            </a:r>
          </a:p>
        </p:txBody>
      </p:sp>
      <p:sp>
        <p:nvSpPr>
          <p:cNvPr id="3" name="Content Placeholder 2">
            <a:extLst>
              <a:ext uri="{FF2B5EF4-FFF2-40B4-BE49-F238E27FC236}">
                <a16:creationId xmlns:a16="http://schemas.microsoft.com/office/drawing/2014/main" id="{6FD20449-D29D-4092-9DEC-52BEA63D7E7E}"/>
              </a:ext>
            </a:extLst>
          </p:cNvPr>
          <p:cNvSpPr>
            <a:spLocks noGrp="1"/>
          </p:cNvSpPr>
          <p:nvPr>
            <p:ph idx="1"/>
          </p:nvPr>
        </p:nvSpPr>
        <p:spPr>
          <a:xfrm>
            <a:off x="304800" y="1524000"/>
            <a:ext cx="8686800" cy="4525962"/>
          </a:xfrm>
        </p:spPr>
        <p:txBody>
          <a:bodyPr/>
          <a:lstStyle/>
          <a:p>
            <a:r>
              <a:rPr lang="en-US" dirty="0"/>
              <a:t>What would be a plausible name for each contract?</a:t>
            </a:r>
          </a:p>
          <a:p>
            <a:pPr marL="0" indent="0">
              <a:buNone/>
            </a:pPr>
            <a:r>
              <a:rPr lang="en-US" dirty="0"/>
              <a:t># … :: Number, Number -&gt; Number</a:t>
            </a:r>
          </a:p>
          <a:p>
            <a:pPr marL="0" indent="0">
              <a:buNone/>
            </a:pPr>
            <a:r>
              <a:rPr lang="en-US" dirty="0"/>
              <a:t># … :: Number  -&gt; Number</a:t>
            </a:r>
          </a:p>
          <a:p>
            <a:pPr marL="0" indent="0">
              <a:buNone/>
            </a:pPr>
            <a:r>
              <a:rPr lang="en-US" dirty="0"/>
              <a:t># … :: String, Series -&gt; Image</a:t>
            </a:r>
          </a:p>
          <a:p>
            <a:pPr marL="0" indent="0">
              <a:buNone/>
            </a:pPr>
            <a:r>
              <a:rPr lang="en-US" dirty="0"/>
              <a:t># … :: String, String -&gt; Number</a:t>
            </a:r>
          </a:p>
          <a:p>
            <a:endParaRPr lang="en-US" dirty="0"/>
          </a:p>
        </p:txBody>
      </p:sp>
      <p:sp>
        <p:nvSpPr>
          <p:cNvPr id="4" name="Footer Placeholder 3">
            <a:extLst>
              <a:ext uri="{FF2B5EF4-FFF2-40B4-BE49-F238E27FC236}">
                <a16:creationId xmlns:a16="http://schemas.microsoft.com/office/drawing/2014/main" id="{65FF2453-BB84-44C9-8085-70CA4189813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47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4254-ECC5-42E1-840D-123F5C791085}"/>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AF921499-5578-4BD9-82DC-2B605310D53C}"/>
              </a:ext>
            </a:extLst>
          </p:cNvPr>
          <p:cNvSpPr>
            <a:spLocks noGrp="1"/>
          </p:cNvSpPr>
          <p:nvPr>
            <p:ph idx="1"/>
          </p:nvPr>
        </p:nvSpPr>
        <p:spPr/>
        <p:txBody>
          <a:bodyPr/>
          <a:lstStyle/>
          <a:p>
            <a:r>
              <a:rPr lang="en-US" dirty="0"/>
              <a:t>Write an example of using the following functions</a:t>
            </a:r>
          </a:p>
          <a:p>
            <a:pPr marL="0" indent="0">
              <a:buNone/>
            </a:pPr>
            <a:r>
              <a:rPr lang="en-US" sz="2200" dirty="0">
                <a:latin typeface="Consolas" panose="020B0609020204030204" pitchFamily="49" charset="0"/>
              </a:rPr>
              <a:t># pick-flavor  :: String, String, String -&gt; Image</a:t>
            </a:r>
          </a:p>
          <a:p>
            <a:pPr marL="0" indent="0">
              <a:buNone/>
            </a:pPr>
            <a:r>
              <a:rPr lang="en-US" sz="2200" dirty="0">
                <a:latin typeface="Consolas" panose="020B0609020204030204" pitchFamily="49" charset="0"/>
              </a:rPr>
              <a:t># show-score   :: String, Number -&gt; Image</a:t>
            </a:r>
          </a:p>
          <a:p>
            <a:pPr marL="0" indent="0">
              <a:buNone/>
            </a:pPr>
            <a:r>
              <a:rPr lang="en-US" sz="2200" dirty="0">
                <a:latin typeface="Consolas" panose="020B0609020204030204" pitchFamily="49" charset="0"/>
              </a:rPr>
              <a:t># message-cost :: String -&gt; Number</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4A1006FE-6756-4E97-9763-2851AB1B15F1}"/>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0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D956-D8E4-41FA-BF87-8484A5758332}"/>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8DA680A6-9379-45D5-AE93-6548AF16672B}"/>
              </a:ext>
            </a:extLst>
          </p:cNvPr>
          <p:cNvSpPr>
            <a:spLocks noGrp="1"/>
          </p:cNvSpPr>
          <p:nvPr>
            <p:ph idx="1"/>
          </p:nvPr>
        </p:nvSpPr>
        <p:spPr/>
        <p:txBody>
          <a:bodyPr/>
          <a:lstStyle/>
          <a:p>
            <a:r>
              <a:rPr lang="en-US" dirty="0"/>
              <a:t>Given an application write the name and domain</a:t>
            </a:r>
          </a:p>
          <a:p>
            <a:pPr marL="0" indent="0">
              <a:buNone/>
            </a:pPr>
            <a:r>
              <a:rPr lang="en-US" dirty="0">
                <a:latin typeface="Consolas" panose="020B0609020204030204" pitchFamily="49" charset="0"/>
              </a:rPr>
              <a:t>mystery(10, “happy”)</a:t>
            </a:r>
          </a:p>
          <a:p>
            <a:pPr marL="0" indent="0">
              <a:buNone/>
            </a:pPr>
            <a:r>
              <a:rPr lang="en-US" dirty="0">
                <a:latin typeface="Consolas" panose="020B0609020204030204" pitchFamily="49" charset="0"/>
              </a:rPr>
              <a:t>show-score(“Red Sox”, “Cardinals”, 5, 5)</a:t>
            </a:r>
          </a:p>
          <a:p>
            <a:pPr marL="0" indent="0">
              <a:buNone/>
            </a:pPr>
            <a:r>
              <a:rPr lang="en-US" dirty="0">
                <a:latin typeface="Consolas" panose="020B0609020204030204" pitchFamily="49" charset="0"/>
              </a:rPr>
              <a:t>combine-lists([list: 1, 2], [list: 3, 4])</a:t>
            </a:r>
          </a:p>
          <a:p>
            <a:pPr marL="0" indent="0">
              <a:buNone/>
            </a:pPr>
            <a:r>
              <a:rPr lang="en-US" dirty="0">
                <a:latin typeface="Consolas" panose="020B0609020204030204" pitchFamily="49" charset="0"/>
              </a:rPr>
              <a:t>mad-lib([list: “cat”, “snake”], </a:t>
            </a:r>
          </a:p>
          <a:p>
            <a:pPr marL="0" indent="0">
              <a:buNone/>
            </a:pPr>
            <a:r>
              <a:rPr lang="en-US" dirty="0">
                <a:latin typeface="Consolas" panose="020B0609020204030204" pitchFamily="49" charset="0"/>
              </a:rPr>
              <a:t>  [list: “angry”, “sad”, “happy”])</a:t>
            </a:r>
          </a:p>
          <a:p>
            <a:endParaRPr lang="en-US" dirty="0"/>
          </a:p>
        </p:txBody>
      </p:sp>
      <p:sp>
        <p:nvSpPr>
          <p:cNvPr id="4" name="Footer Placeholder 3">
            <a:extLst>
              <a:ext uri="{FF2B5EF4-FFF2-40B4-BE49-F238E27FC236}">
                <a16:creationId xmlns:a16="http://schemas.microsoft.com/office/drawing/2014/main" id="{708E485D-22F8-485F-9DE2-84BE13F954E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358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2200" dirty="0">
                <a:latin typeface="Consolas" panose="020B0609020204030204" pitchFamily="49" charset="0"/>
              </a:rPr>
              <a:t># scatter-plot :: List&lt;Number&gt;, List&lt;Number&gt; -&gt; Series</a:t>
            </a:r>
          </a:p>
          <a:p>
            <a:r>
              <a:rPr lang="en-US" dirty="0">
                <a:latin typeface="Arial" panose="020B0604020202020204" pitchFamily="34" charset="0"/>
                <a:cs typeface="Arial" panose="020B0604020202020204" pitchFamily="34" charset="0"/>
              </a:rPr>
              <a:t>Review 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val="20000"/>
                    </a:ext>
                  </a:extLst>
                </a:gridCol>
                <a:gridCol w="491566">
                  <a:extLst>
                    <a:ext uri="{9D8B030D-6E8A-4147-A177-3AD203B41FA5}">
                      <a16:colId xmlns:a16="http://schemas.microsoft.com/office/drawing/2014/main" val="20001"/>
                    </a:ext>
                  </a:extLst>
                </a:gridCol>
                <a:gridCol w="515238">
                  <a:extLst>
                    <a:ext uri="{9D8B030D-6E8A-4147-A177-3AD203B41FA5}">
                      <a16:colId xmlns:a16="http://schemas.microsoft.com/office/drawing/2014/main" val="20002"/>
                    </a:ext>
                  </a:extLst>
                </a:gridCol>
                <a:gridCol w="716441">
                  <a:extLst>
                    <a:ext uri="{9D8B030D-6E8A-4147-A177-3AD203B41FA5}">
                      <a16:colId xmlns:a16="http://schemas.microsoft.com/office/drawing/2014/main" val="20003"/>
                    </a:ext>
                  </a:extLst>
                </a:gridCol>
                <a:gridCol w="716441">
                  <a:extLst>
                    <a:ext uri="{9D8B030D-6E8A-4147-A177-3AD203B41FA5}">
                      <a16:colId xmlns:a16="http://schemas.microsoft.com/office/drawing/2014/main" val="20004"/>
                    </a:ext>
                  </a:extLst>
                </a:gridCol>
                <a:gridCol w="415030">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gridCol w="666555">
                  <a:extLst>
                    <a:ext uri="{9D8B030D-6E8A-4147-A177-3AD203B41FA5}">
                      <a16:colId xmlns:a16="http://schemas.microsoft.com/office/drawing/2014/main"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9971</TotalTime>
  <Words>5985</Words>
  <Application>Microsoft Office PowerPoint</Application>
  <PresentationFormat>On-screen Show (4:3)</PresentationFormat>
  <Paragraphs>1150</Paragraphs>
  <Slides>116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ＭＳ Ｐゴシック</vt:lpstr>
      <vt:lpstr>Arial</vt:lpstr>
      <vt:lpstr>Arial Unicode MS</vt:lpstr>
      <vt:lpstr>Century Gothic</vt:lpstr>
      <vt:lpstr>Comic Sans MS</vt:lpstr>
      <vt:lpstr>Consolas</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Contracts</vt:lpstr>
      <vt:lpstr>Review Contracts</vt:lpstr>
      <vt:lpstr>Review Contracts</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436</cp:revision>
  <cp:lastPrinted>2010-06-15T20:49:49Z</cp:lastPrinted>
  <dcterms:created xsi:type="dcterms:W3CDTF">2015-08-09T14:46:48Z</dcterms:created>
  <dcterms:modified xsi:type="dcterms:W3CDTF">2017-07-18T17:19:25Z</dcterms:modified>
  <cp:category/>
</cp:coreProperties>
</file>